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7" r:id="rId5"/>
  </p:sldMasterIdLst>
  <p:notesMasterIdLst>
    <p:notesMasterId r:id="rId24"/>
  </p:notesMasterIdLst>
  <p:sldIdLst>
    <p:sldId id="328" r:id="rId6"/>
    <p:sldId id="320" r:id="rId7"/>
    <p:sldId id="342" r:id="rId8"/>
    <p:sldId id="321" r:id="rId9"/>
    <p:sldId id="329" r:id="rId10"/>
    <p:sldId id="330" r:id="rId11"/>
    <p:sldId id="331" r:id="rId12"/>
    <p:sldId id="332" r:id="rId13"/>
    <p:sldId id="333" r:id="rId14"/>
    <p:sldId id="334" r:id="rId15"/>
    <p:sldId id="341" r:id="rId16"/>
    <p:sldId id="337" r:id="rId17"/>
    <p:sldId id="338" r:id="rId18"/>
    <p:sldId id="339" r:id="rId19"/>
    <p:sldId id="340" r:id="rId20"/>
    <p:sldId id="324" r:id="rId21"/>
    <p:sldId id="326" r:id="rId22"/>
    <p:sldId id="325" r:id="rId2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6612"/>
    <a:srgbClr val="2D4C34"/>
    <a:srgbClr val="D1EDBE"/>
    <a:srgbClr val="2C4B34"/>
    <a:srgbClr val="274331"/>
    <a:srgbClr val="407700"/>
    <a:srgbClr val="00774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8EA1F6-D565-4617-BD6F-7764A5626183}" v="32" dt="2020-04-18T07:34:22.554"/>
    <p1510:client id="{86494C0F-0447-4981-99D8-A428E7B1EC62}" v="57" dt="2020-04-16T06:49:46.481"/>
    <p1510:client id="{B509ED55-8DA2-4CCD-93EB-9AB80E2B1747}" v="5" dt="2020-04-20T05:16:07.141"/>
    <p1510:client id="{F457D640-615F-4788-AEFD-FF214A051850}" v="2" dt="2020-04-16T07:53:08.608"/>
    <p1510:client id="{FBECE41A-1412-4E8B-ABAA-C1C5001F89FB}" v="48" dt="2020-04-17T06:48:46.2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6" d="100"/>
          <a:sy n="166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imodig, Christina" userId="S::christina.frimodig@miun.se::ccf4031b-086c-408b-b363-350f5fbe6826" providerId="AD" clId="Web-{798EA1F6-D565-4617-BD6F-7764A5626183}"/>
    <pc:docChg chg="modSld">
      <pc:chgData name="Frimodig, Christina" userId="S::christina.frimodig@miun.se::ccf4031b-086c-408b-b363-350f5fbe6826" providerId="AD" clId="Web-{798EA1F6-D565-4617-BD6F-7764A5626183}" dt="2020-04-18T07:34:19.883" v="30" actId="20577"/>
      <pc:docMkLst>
        <pc:docMk/>
      </pc:docMkLst>
      <pc:sldChg chg="modSp">
        <pc:chgData name="Frimodig, Christina" userId="S::christina.frimodig@miun.se::ccf4031b-086c-408b-b363-350f5fbe6826" providerId="AD" clId="Web-{798EA1F6-D565-4617-BD6F-7764A5626183}" dt="2020-04-18T07:34:19.883" v="30" actId="20577"/>
        <pc:sldMkLst>
          <pc:docMk/>
          <pc:sldMk cId="3264373222" sldId="342"/>
        </pc:sldMkLst>
        <pc:spChg chg="mod">
          <ac:chgData name="Frimodig, Christina" userId="S::christina.frimodig@miun.se::ccf4031b-086c-408b-b363-350f5fbe6826" providerId="AD" clId="Web-{798EA1F6-D565-4617-BD6F-7764A5626183}" dt="2020-04-18T07:34:19.883" v="30" actId="20577"/>
          <ac:spMkLst>
            <pc:docMk/>
            <pc:sldMk cId="3264373222" sldId="342"/>
            <ac:spMk id="3" creationId="{589E7866-1CCC-49AB-A63B-F2E40B11CA12}"/>
          </ac:spMkLst>
        </pc:spChg>
      </pc:sldChg>
    </pc:docChg>
  </pc:docChgLst>
  <pc:docChgLst>
    <pc:chgData name="Frimodig, Christina" userId="S::christina.frimodig@miun.se::ccf4031b-086c-408b-b363-350f5fbe6826" providerId="AD" clId="Web-{B509ED55-8DA2-4CCD-93EB-9AB80E2B1747}"/>
    <pc:docChg chg="modSld">
      <pc:chgData name="Frimodig, Christina" userId="S::christina.frimodig@miun.se::ccf4031b-086c-408b-b363-350f5fbe6826" providerId="AD" clId="Web-{B509ED55-8DA2-4CCD-93EB-9AB80E2B1747}" dt="2020-04-20T05:16:06.719" v="3" actId="20577"/>
      <pc:docMkLst>
        <pc:docMk/>
      </pc:docMkLst>
      <pc:sldChg chg="modSp">
        <pc:chgData name="Frimodig, Christina" userId="S::christina.frimodig@miun.se::ccf4031b-086c-408b-b363-350f5fbe6826" providerId="AD" clId="Web-{B509ED55-8DA2-4CCD-93EB-9AB80E2B1747}" dt="2020-04-20T05:16:06.719" v="2" actId="20577"/>
        <pc:sldMkLst>
          <pc:docMk/>
          <pc:sldMk cId="2377260979" sldId="320"/>
        </pc:sldMkLst>
        <pc:spChg chg="mod">
          <ac:chgData name="Frimodig, Christina" userId="S::christina.frimodig@miun.se::ccf4031b-086c-408b-b363-350f5fbe6826" providerId="AD" clId="Web-{B509ED55-8DA2-4CCD-93EB-9AB80E2B1747}" dt="2020-04-20T05:16:06.719" v="2" actId="20577"/>
          <ac:spMkLst>
            <pc:docMk/>
            <pc:sldMk cId="2377260979" sldId="320"/>
            <ac:spMk id="4" creationId="{C85C7044-63B0-4DF1-B2CA-4F41ACE350DE}"/>
          </ac:spMkLst>
        </pc:spChg>
      </pc:sldChg>
    </pc:docChg>
  </pc:docChgLst>
  <pc:docChgLst>
    <pc:chgData name="Fredman, Peter" userId="S::peter.fredman@miun.se::27b0ab46-a836-4057-a008-9a333e9a8748" providerId="AD" clId="Web-{F457D640-615F-4788-AEFD-FF214A051850}"/>
    <pc:docChg chg="addSld delSld">
      <pc:chgData name="Fredman, Peter" userId="S::peter.fredman@miun.se::27b0ab46-a836-4057-a008-9a333e9a8748" providerId="AD" clId="Web-{F457D640-615F-4788-AEFD-FF214A051850}" dt="2020-04-16T07:53:08.608" v="1"/>
      <pc:docMkLst>
        <pc:docMk/>
      </pc:docMkLst>
      <pc:sldChg chg="add del replId">
        <pc:chgData name="Fredman, Peter" userId="S::peter.fredman@miun.se::27b0ab46-a836-4057-a008-9a333e9a8748" providerId="AD" clId="Web-{F457D640-615F-4788-AEFD-FF214A051850}" dt="2020-04-16T07:53:08.608" v="1"/>
        <pc:sldMkLst>
          <pc:docMk/>
          <pc:sldMk cId="2322846806" sldId="328"/>
        </pc:sldMkLst>
      </pc:sldChg>
    </pc:docChg>
  </pc:docChgLst>
  <pc:docChgLst>
    <pc:chgData name="Frimodig, Christina" userId="S::christina.frimodig@miun.se::ccf4031b-086c-408b-b363-350f5fbe6826" providerId="AD" clId="Web-{FBECE41A-1412-4E8B-ABAA-C1C5001F89FB}"/>
    <pc:docChg chg="addSld modSld sldOrd">
      <pc:chgData name="Frimodig, Christina" userId="S::christina.frimodig@miun.se::ccf4031b-086c-408b-b363-350f5fbe6826" providerId="AD" clId="Web-{FBECE41A-1412-4E8B-ABAA-C1C5001F89FB}" dt="2020-04-17T06:48:46.275" v="48"/>
      <pc:docMkLst>
        <pc:docMk/>
      </pc:docMkLst>
      <pc:sldChg chg="modSp ord">
        <pc:chgData name="Frimodig, Christina" userId="S::christina.frimodig@miun.se::ccf4031b-086c-408b-b363-350f5fbe6826" providerId="AD" clId="Web-{FBECE41A-1412-4E8B-ABAA-C1C5001F89FB}" dt="2020-04-17T06:48:46.275" v="48"/>
        <pc:sldMkLst>
          <pc:docMk/>
          <pc:sldMk cId="2377260979" sldId="320"/>
        </pc:sldMkLst>
        <pc:spChg chg="mod">
          <ac:chgData name="Frimodig, Christina" userId="S::christina.frimodig@miun.se::ccf4031b-086c-408b-b363-350f5fbe6826" providerId="AD" clId="Web-{FBECE41A-1412-4E8B-ABAA-C1C5001F89FB}" dt="2020-04-17T06:45:28.541" v="14" actId="20577"/>
          <ac:spMkLst>
            <pc:docMk/>
            <pc:sldMk cId="2377260979" sldId="320"/>
            <ac:spMk id="4" creationId="{C85C7044-63B0-4DF1-B2CA-4F41ACE350DE}"/>
          </ac:spMkLst>
        </pc:spChg>
      </pc:sldChg>
      <pc:sldChg chg="modSp new">
        <pc:chgData name="Frimodig, Christina" userId="S::christina.frimodig@miun.se::ccf4031b-086c-408b-b363-350f5fbe6826" providerId="AD" clId="Web-{FBECE41A-1412-4E8B-ABAA-C1C5001F89FB}" dt="2020-04-17T06:48:44.978" v="47" actId="20577"/>
        <pc:sldMkLst>
          <pc:docMk/>
          <pc:sldMk cId="3264373222" sldId="342"/>
        </pc:sldMkLst>
        <pc:spChg chg="mod">
          <ac:chgData name="Frimodig, Christina" userId="S::christina.frimodig@miun.se::ccf4031b-086c-408b-b363-350f5fbe6826" providerId="AD" clId="Web-{FBECE41A-1412-4E8B-ABAA-C1C5001F89FB}" dt="2020-04-17T06:45:56.259" v="18" actId="20577"/>
          <ac:spMkLst>
            <pc:docMk/>
            <pc:sldMk cId="3264373222" sldId="342"/>
            <ac:spMk id="2" creationId="{F53318D7-5D6B-405D-9153-613DF6583C71}"/>
          </ac:spMkLst>
        </pc:spChg>
        <pc:spChg chg="mod">
          <ac:chgData name="Frimodig, Christina" userId="S::christina.frimodig@miun.se::ccf4031b-086c-408b-b363-350f5fbe6826" providerId="AD" clId="Web-{FBECE41A-1412-4E8B-ABAA-C1C5001F89FB}" dt="2020-04-17T06:48:44.978" v="47" actId="20577"/>
          <ac:spMkLst>
            <pc:docMk/>
            <pc:sldMk cId="3264373222" sldId="342"/>
            <ac:spMk id="3" creationId="{589E7866-1CCC-49AB-A63B-F2E40B11CA12}"/>
          </ac:spMkLst>
        </pc:spChg>
      </pc:sldChg>
    </pc:docChg>
  </pc:docChgLst>
  <pc:docChgLst>
    <pc:chgData name="Frimodig, Christina" userId="S::christina.frimodig@miun.se::ccf4031b-086c-408b-b363-350f5fbe6826" providerId="AD" clId="Web-{86494C0F-0447-4981-99D8-A428E7B1EC62}"/>
    <pc:docChg chg="delSld modSld sldOrd">
      <pc:chgData name="Frimodig, Christina" userId="S::christina.frimodig@miun.se::ccf4031b-086c-408b-b363-350f5fbe6826" providerId="AD" clId="Web-{86494C0F-0447-4981-99D8-A428E7B1EC62}" dt="2020-04-16T06:49:46.481" v="54"/>
      <pc:docMkLst>
        <pc:docMk/>
      </pc:docMkLst>
      <pc:sldChg chg="del">
        <pc:chgData name="Frimodig, Christina" userId="S::christina.frimodig@miun.se::ccf4031b-086c-408b-b363-350f5fbe6826" providerId="AD" clId="Web-{86494C0F-0447-4981-99D8-A428E7B1EC62}" dt="2020-04-16T06:49:46.481" v="54"/>
        <pc:sldMkLst>
          <pc:docMk/>
          <pc:sldMk cId="866092934" sldId="277"/>
        </pc:sldMkLst>
      </pc:sldChg>
      <pc:sldChg chg="del">
        <pc:chgData name="Frimodig, Christina" userId="S::christina.frimodig@miun.se::ccf4031b-086c-408b-b363-350f5fbe6826" providerId="AD" clId="Web-{86494C0F-0447-4981-99D8-A428E7B1EC62}" dt="2020-04-16T06:49:43.793" v="53"/>
        <pc:sldMkLst>
          <pc:docMk/>
          <pc:sldMk cId="672735531" sldId="278"/>
        </pc:sldMkLst>
      </pc:sldChg>
      <pc:sldChg chg="del">
        <pc:chgData name="Frimodig, Christina" userId="S::christina.frimodig@miun.se::ccf4031b-086c-408b-b363-350f5fbe6826" providerId="AD" clId="Web-{86494C0F-0447-4981-99D8-A428E7B1EC62}" dt="2020-04-16T06:49:39.809" v="52"/>
        <pc:sldMkLst>
          <pc:docMk/>
          <pc:sldMk cId="1249569994" sldId="319"/>
        </pc:sldMkLst>
      </pc:sldChg>
      <pc:sldChg chg="modSp">
        <pc:chgData name="Frimodig, Christina" userId="S::christina.frimodig@miun.se::ccf4031b-086c-408b-b363-350f5fbe6826" providerId="AD" clId="Web-{86494C0F-0447-4981-99D8-A428E7B1EC62}" dt="2020-04-16T06:49:13.012" v="51" actId="20577"/>
        <pc:sldMkLst>
          <pc:docMk/>
          <pc:sldMk cId="1248957583" sldId="321"/>
        </pc:sldMkLst>
        <pc:spChg chg="mod">
          <ac:chgData name="Frimodig, Christina" userId="S::christina.frimodig@miun.se::ccf4031b-086c-408b-b363-350f5fbe6826" providerId="AD" clId="Web-{86494C0F-0447-4981-99D8-A428E7B1EC62}" dt="2020-04-16T06:49:13.012" v="51" actId="20577"/>
          <ac:spMkLst>
            <pc:docMk/>
            <pc:sldMk cId="1248957583" sldId="321"/>
            <ac:spMk id="3" creationId="{29E9ABAD-AF33-4425-AF73-CDAA65D03531}"/>
          </ac:spMkLst>
        </pc:spChg>
      </pc:sldChg>
      <pc:sldChg chg="modSp ord">
        <pc:chgData name="Frimodig, Christina" userId="S::christina.frimodig@miun.se::ccf4031b-086c-408b-b363-350f5fbe6826" providerId="AD" clId="Web-{86494C0F-0447-4981-99D8-A428E7B1EC62}" dt="2020-04-16T06:48:33.745" v="11" actId="20577"/>
        <pc:sldMkLst>
          <pc:docMk/>
          <pc:sldMk cId="427806255" sldId="327"/>
        </pc:sldMkLst>
        <pc:spChg chg="mod">
          <ac:chgData name="Frimodig, Christina" userId="S::christina.frimodig@miun.se::ccf4031b-086c-408b-b363-350f5fbe6826" providerId="AD" clId="Web-{86494C0F-0447-4981-99D8-A428E7B1EC62}" dt="2020-04-16T06:48:33.745" v="11" actId="20577"/>
          <ac:spMkLst>
            <pc:docMk/>
            <pc:sldMk cId="427806255" sldId="327"/>
            <ac:spMk id="3" creationId="{132C5F39-DE78-4078-ABFB-CEDEB6B39ADA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9CD7-9FE5-429F-B9E0-AA1946CCC9BD}" type="datetimeFigureOut">
              <a:rPr lang="sv-SE" smtClean="0"/>
              <a:t>2020-04-21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C2188-90C9-4DE2-9CC5-BA3A554B76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38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2638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9035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4016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7161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1034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41649" y="1360801"/>
            <a:ext cx="73737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Stor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1650" y="2208554"/>
            <a:ext cx="7373701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A219-B703-D04F-B2AC-C10D9C5AA245}" type="datetime1">
              <a:rPr lang="sv-SE" smtClean="0"/>
              <a:t>2020-04-21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973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9100" y="2235599"/>
            <a:ext cx="3885300" cy="394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4630499" y="2235599"/>
            <a:ext cx="3885300" cy="3942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B9D57C1-0FEE-8A43-8012-781641113D5D}" type="datetime1">
              <a:rPr lang="sv-SE" smtClean="0"/>
              <a:t>2020-04-21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491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4630500" y="2241462"/>
            <a:ext cx="3885300" cy="3942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629100" y="2235600"/>
            <a:ext cx="3885300" cy="3942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FD16416-A142-7F48-BE1D-FFBF0812B077}" type="datetime1">
              <a:rPr lang="sv-SE" smtClean="0"/>
              <a:t>2020-04-21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260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101" y="1540800"/>
            <a:ext cx="7886249" cy="57429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101" y="2235600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100" y="3180016"/>
            <a:ext cx="3869100" cy="30096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30500" y="2235599"/>
            <a:ext cx="386910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30500" y="3180014"/>
            <a:ext cx="3869100" cy="300964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8F7A-490B-2141-979E-63C400ABCE0A}" type="datetime1">
              <a:rPr lang="sv-SE" smtClean="0"/>
              <a:t>2020-04-21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2348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629100" y="1540800"/>
            <a:ext cx="7896659" cy="7368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0054-DEC3-9142-A52E-E563631B8B81}" type="datetime1">
              <a:rPr lang="sv-SE" smtClean="0"/>
              <a:t>2020-04-21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4436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92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2FD14C-A388-1B4D-9D46-DDA297CBA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F8675CE-7F56-C846-8348-1A6CFF167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70657E7-5CFB-6440-9A12-FF18DB51D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1C94-101A-D841-87DB-1574DFA20AAB}" type="datetimeFigureOut">
              <a:rPr lang="sv-SE" smtClean="0"/>
              <a:t>2020-04-21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C3F6653-A4EA-2843-BA08-F194FE753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31067DC-B7D3-D647-9FA1-ED3B3979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0EE0-A071-4847-839D-389A0F0F14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2935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2EE243-1B92-D04C-B9F7-7D7151662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05753C2-CF16-564F-93DC-A2B16BB58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E93B2EE-AFEF-9545-B665-EA2CF60A5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1C94-101A-D841-87DB-1574DFA20AAB}" type="datetimeFigureOut">
              <a:rPr lang="sv-SE" smtClean="0"/>
              <a:t>2020-04-21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D63C96B-743A-3E41-88A0-9A5047FF1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331E3F7-74E0-A44E-A9FB-BF8DA10AE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0EE0-A071-4847-839D-389A0F0F14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2991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5B9984-3B57-8D4D-8FAB-BBDDC288E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00FCA2F-03F3-5640-AF61-9CEFE2968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79F8B3-7F05-B049-9948-2D01BFB7C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1C94-101A-D841-87DB-1574DFA20AAB}" type="datetimeFigureOut">
              <a:rPr lang="sv-SE" smtClean="0"/>
              <a:t>2020-04-21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C87945-DA39-E74E-AB70-AB2DF52F6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03B8650-0C4D-934A-B60B-BB5D9232B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0EE0-A071-4847-839D-389A0F0F14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0053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A74B1D-E2E5-E041-A0BE-3E33986D1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ED28687-3B17-044D-8092-4B5599A65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E6A252D-6124-554F-BD76-8C1FB9CE3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B33B998-C97F-3B4E-AB76-2B91F8F7E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1C94-101A-D841-87DB-1574DFA20AAB}" type="datetimeFigureOut">
              <a:rPr lang="sv-SE" smtClean="0"/>
              <a:t>2020-04-21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D5147F8-EB20-8244-A491-399B4A38B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9AAD219-AD22-9C49-B0A1-32BFD7C6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0EE0-A071-4847-839D-389A0F0F14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2221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557CE8-0831-AB47-8974-6E1095C92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4D82B1A-840F-5B44-8116-524AE63F3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EBB482D-C1FE-6B45-8916-B234BFCFC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FBAD8EC-9679-4740-94F6-E248C21B47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8C2637C-A35B-4743-B4CC-2B1A83AD9F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300693-E469-6948-BD25-429852868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1C94-101A-D841-87DB-1574DFA20AAB}" type="datetimeFigureOut">
              <a:rPr lang="sv-SE" smtClean="0"/>
              <a:t>2020-04-21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384C0CC-6BEA-354A-A4B2-6063F6560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612C692-1C5E-B94D-902C-1E5803F57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0EE0-A071-4847-839D-389A0F0F14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62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3420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208554"/>
            <a:ext cx="7372350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1143000" y="1360799"/>
            <a:ext cx="7372351" cy="691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/>
              <a:t>Stor 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57348B8-73B8-D545-846C-4FE00293F6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71936" y="534906"/>
            <a:ext cx="24511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22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ADCF87-6B47-DC4E-AB8F-8179596F4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FB9A5E6-F736-6947-AB98-985C3AC51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1C94-101A-D841-87DB-1574DFA20AAB}" type="datetimeFigureOut">
              <a:rPr lang="sv-SE" smtClean="0"/>
              <a:t>2020-04-21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7614CB2-CA13-754A-B6D3-A8741066D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9757B65-EDBA-AB44-90D1-829D4ECF1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0EE0-A071-4847-839D-389A0F0F14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1596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70ADAAC-7F64-9F46-B80E-F7A2EB7A8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1C94-101A-D841-87DB-1574DFA20AAB}" type="datetimeFigureOut">
              <a:rPr lang="sv-SE" smtClean="0"/>
              <a:t>2020-04-21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36E2D0C-B8BA-BE4F-A190-5C971AC55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0E9D7DC-E884-C043-BC44-D48FE8F65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0EE0-A071-4847-839D-389A0F0F14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751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3FF2C8-631B-4B4E-89F3-176850D2D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38737E-1F71-3143-828C-24181E105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251D632-C33B-2F4F-8E2B-7A0A2F1AA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7797496-E95F-AF47-B4D7-CDB255D8B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1C94-101A-D841-87DB-1574DFA20AAB}" type="datetimeFigureOut">
              <a:rPr lang="sv-SE" smtClean="0"/>
              <a:t>2020-04-21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61AF97F-3F63-EA42-80C8-F8EEC45F8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43AB1E3-3561-DD48-8BFB-E0859F954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0EE0-A071-4847-839D-389A0F0F14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4382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D5DA68-9C1C-654D-9C51-2F233795A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FC1588A-A83A-5C4F-B5F6-5F93A927B6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281021D-4A8F-1349-AA23-9C4266597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C40CDFA-548B-004F-9ACA-08AE1CBD9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1C94-101A-D841-87DB-1574DFA20AAB}" type="datetimeFigureOut">
              <a:rPr lang="sv-SE" smtClean="0"/>
              <a:t>2020-04-21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6632F9F-9B1A-B743-B4B5-6F0F13DE6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0C79BA0-1060-DB45-A142-18BC693BF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0EE0-A071-4847-839D-389A0F0F14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6050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3CDDA7-4559-AA46-A77D-981BC09E2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A1002AF-0799-C944-B61F-11FF05CF1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AF1780D-BAC6-3E45-8ACB-3B19BF904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1C94-101A-D841-87DB-1574DFA20AAB}" type="datetimeFigureOut">
              <a:rPr lang="sv-SE" smtClean="0"/>
              <a:t>2020-04-21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30ADEA1-F003-8C4B-BC63-432690E0B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2FA6699-E45F-B042-BE5C-6CC910E77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0EE0-A071-4847-839D-389A0F0F14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5792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2B80F0E-751A-3948-B4F1-78AE0B66B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95F35BB-902F-5045-B09A-8A1E71919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FFF332-3CE4-A149-817F-5819A2B69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1C94-101A-D841-87DB-1574DFA20AAB}" type="datetimeFigureOut">
              <a:rPr lang="sv-SE" smtClean="0"/>
              <a:t>2020-04-21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2A21EBE-5F9A-8F45-BC4A-3EF4C41A6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7BDA936-8C14-704B-BE01-304EE19AD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0EE0-A071-4847-839D-389A0F0F14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897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3474720"/>
            <a:ext cx="9144000" cy="3420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143001" y="1359582"/>
            <a:ext cx="737235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Stor 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1" y="2208554"/>
            <a:ext cx="7372349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838907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med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3474720"/>
            <a:ext cx="9144000" cy="3420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143001" y="1359582"/>
            <a:ext cx="737235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Stor 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1" y="2208554"/>
            <a:ext cx="7372349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138124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0" y="1540801"/>
            <a:ext cx="7912894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9100" y="2237130"/>
            <a:ext cx="7912894" cy="3836963"/>
          </a:xfr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D08-BA26-2141-829B-20E05084DD29}" type="datetime1">
              <a:rPr lang="sv-SE" smtClean="0"/>
              <a:t>2020-04-21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332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2100" y="3020400"/>
            <a:ext cx="7373700" cy="111784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2100" y="4589464"/>
            <a:ext cx="7373700" cy="11079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F26D-55D2-F043-A312-95A6BBD87596}" type="datetime1">
              <a:rPr lang="sv-SE" smtClean="0"/>
              <a:t>2020-04-21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094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2358000"/>
            <a:ext cx="9144000" cy="45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142100" y="3021178"/>
            <a:ext cx="7373700" cy="1382378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287335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100" y="2234709"/>
            <a:ext cx="3885300" cy="39422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30500" y="2235600"/>
            <a:ext cx="3885300" cy="394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F06B-2264-FF4B-9FDE-5B0EC026D766}" type="datetime1">
              <a:rPr lang="sv-SE" smtClean="0"/>
              <a:t>2020-04-21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727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100" y="2234709"/>
            <a:ext cx="3885300" cy="39422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4630500" y="2234963"/>
            <a:ext cx="3885300" cy="394200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0147C3-2C2A-D440-BB8A-03D92D910F74}" type="datetime1">
              <a:rPr lang="sv-SE" smtClean="0"/>
              <a:t>2020-04-21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4992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143001" y="1542416"/>
            <a:ext cx="7372349" cy="65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3000" y="2237130"/>
            <a:ext cx="7372350" cy="383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778000" y="6356351"/>
            <a:ext cx="1147399" cy="360000"/>
          </a:xfrm>
          <a:prstGeom prst="rect">
            <a:avLst/>
          </a:prstGeom>
        </p:spPr>
        <p:txBody>
          <a:bodyPr vert="horz" lIns="36000" tIns="45720" rIns="9000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6D9DCD01-E3C1-1A4F-9087-977F3E5DEDD9}" type="datetime1">
              <a:rPr lang="sv-SE" smtClean="0"/>
              <a:t>2020-04-21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59000" y="6357600"/>
            <a:ext cx="2554165" cy="360000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367950" y="6356350"/>
            <a:ext cx="1147400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629100" y="6356349"/>
            <a:ext cx="2057400" cy="365125"/>
          </a:xfrm>
          <a:prstGeom prst="rect">
            <a:avLst/>
          </a:prstGeom>
          <a:noFill/>
        </p:spPr>
        <p:txBody>
          <a:bodyPr wrap="square" lIns="36000" rtlCol="0" anchor="ctr" anchorCtr="0">
            <a:noAutofit/>
          </a:bodyPr>
          <a:lstStyle/>
          <a:p>
            <a:r>
              <a:rPr lang="sv-SE" sz="1200" err="1">
                <a:latin typeface="Arial" panose="020B0604020202020204" pitchFamily="34" charset="0"/>
                <a:cs typeface="Arial" panose="020B0604020202020204" pitchFamily="34" charset="0"/>
              </a:rPr>
              <a:t>Mistra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 Sport &amp; </a:t>
            </a:r>
            <a:r>
              <a:rPr lang="sv-SE" sz="1200" err="1">
                <a:latin typeface="Arial" panose="020B0604020202020204" pitchFamily="34" charset="0"/>
                <a:cs typeface="Arial" panose="020B0604020202020204" pitchFamily="34" charset="0"/>
              </a:rPr>
              <a:t>Outdoors</a:t>
            </a:r>
            <a:endParaRPr lang="sv-SE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Rak 8"/>
          <p:cNvCxnSpPr/>
          <p:nvPr userDrawn="1"/>
        </p:nvCxnSpPr>
        <p:spPr>
          <a:xfrm>
            <a:off x="639036" y="6310166"/>
            <a:ext cx="788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CD952000-5200-F741-B480-6EEE8510254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071936" y="534906"/>
            <a:ext cx="24511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6" r:id="rId4"/>
    <p:sldLayoutId id="2147483650" r:id="rId5"/>
    <p:sldLayoutId id="2147483651" r:id="rId6"/>
    <p:sldLayoutId id="2147483662" r:id="rId7"/>
    <p:sldLayoutId id="2147483652" r:id="rId8"/>
    <p:sldLayoutId id="2147483665" r:id="rId9"/>
    <p:sldLayoutId id="2147483663" r:id="rId10"/>
    <p:sldLayoutId id="2147483664" r:id="rId11"/>
    <p:sldLayoutId id="2147483653" r:id="rId12"/>
    <p:sldLayoutId id="2147483654" r:id="rId13"/>
    <p:sldLayoutId id="2147483655" r:id="rId14"/>
  </p:sldLayoutIdLst>
  <p:hf sldNum="0" hdr="0" ftr="0"/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094" userDrawn="1">
          <p15:clr>
            <a:srgbClr val="F26B43"/>
          </p15:clr>
        </p15:guide>
        <p15:guide id="4" orient="horz" pos="1480" userDrawn="1">
          <p15:clr>
            <a:srgbClr val="F26B43"/>
          </p15:clr>
        </p15:guide>
        <p15:guide id="5" pos="3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F281BB8-92D0-A64D-87CE-07622F3F9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7BFEF52-DAB4-2E46-9780-B25935C4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4DC2259-4F36-4B46-97C9-264AFAD3D6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21C94-101A-D841-87DB-1574DFA20AAB}" type="datetimeFigureOut">
              <a:rPr lang="sv-SE" smtClean="0"/>
              <a:t>2020-04-21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DB6A6ED-5CF7-394B-B1E1-309C93126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1313307-B312-8645-94D0-10F6B52E0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70EE0-A071-4847-839D-389A0F0F14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839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DD88B5F9-2D70-A243-90CD-61EFA6754CB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" b="31801"/>
          <a:stretch/>
        </p:blipFill>
        <p:spPr>
          <a:xfrm>
            <a:off x="0" y="3438000"/>
            <a:ext cx="9144000" cy="3420000"/>
          </a:xfr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FF31D800-BBEA-F740-BA5E-6DCE1CB3A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634197"/>
            <a:ext cx="7372350" cy="788400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Toward Sustainable Solutions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788A6332-CF92-744A-AC8F-29573F61B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853348"/>
            <a:ext cx="7372351" cy="691200"/>
          </a:xfr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Mistra</a:t>
            </a:r>
            <a:r>
              <a:rPr lang="en-US">
                <a:solidFill>
                  <a:schemeClr val="accent1"/>
                </a:solidFill>
              </a:rPr>
              <a:t> Sport &amp; Outdoors</a:t>
            </a:r>
          </a:p>
        </p:txBody>
      </p:sp>
      <p:sp>
        <p:nvSpPr>
          <p:cNvPr id="2" name="Rektangel 1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8781708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innehåll 10">
            <a:extLst>
              <a:ext uri="{FF2B5EF4-FFF2-40B4-BE49-F238E27FC236}">
                <a16:creationId xmlns:a16="http://schemas.microsoft.com/office/drawing/2014/main" id="{59F9A4BC-233C-9847-AC7E-8DA81C387E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639" y="3701962"/>
            <a:ext cx="4563757" cy="2567112"/>
          </a:xfr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72E836C-DC8D-D647-9618-D9990B4E8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>
                <a:solidFill>
                  <a:schemeClr val="accent1"/>
                </a:solidFill>
              </a:rPr>
              <a:t>Samverkan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5F70AEF-B33E-8549-8979-24555F2B7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101" y="2194561"/>
            <a:ext cx="7886249" cy="2268747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sv-SE"/>
              <a:t>Identifiera utmaningar</a:t>
            </a:r>
          </a:p>
          <a:p>
            <a:pPr marL="457200" indent="-457200">
              <a:buAutoNum type="arabicPeriod"/>
            </a:pPr>
            <a:r>
              <a:rPr lang="sv-SE"/>
              <a:t>Utveckla kunskap och lösningar/innovationer</a:t>
            </a:r>
          </a:p>
          <a:p>
            <a:pPr marL="457200" indent="-457200">
              <a:buAutoNum type="arabicPeriod"/>
            </a:pPr>
            <a:r>
              <a:rPr lang="sv-SE"/>
              <a:t>Delta i arbetsgrupper om att skapa rörelse + utvecklingscenter</a:t>
            </a:r>
          </a:p>
          <a:p>
            <a:pPr marL="457200" indent="-457200">
              <a:buAutoNum type="arabicPeriod"/>
            </a:pPr>
            <a:r>
              <a:rPr lang="sv-SE"/>
              <a:t>Kommunicera resultat av forskning och samverkan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6962953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2BD577-9C64-0048-88BA-21D42C0E8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>
                <a:solidFill>
                  <a:schemeClr val="accent1"/>
                </a:solidFill>
              </a:rPr>
              <a:t>Styrelsen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6DD670-9D7E-2B43-9BA8-7CE2DEBBA0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099" y="2234709"/>
            <a:ext cx="7281323" cy="209575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sv-SE"/>
              <a:t>Eva Thörnelöf, Ordförande</a:t>
            </a:r>
          </a:p>
          <a:p>
            <a:pPr>
              <a:spcBef>
                <a:spcPts val="600"/>
              </a:spcBef>
            </a:pPr>
            <a:r>
              <a:rPr lang="sv-SE"/>
              <a:t>Peter Mattsson, Utvecklingschef, Riksidrottsförbundet</a:t>
            </a:r>
          </a:p>
          <a:p>
            <a:pPr>
              <a:spcBef>
                <a:spcPts val="600"/>
              </a:spcBef>
            </a:pPr>
            <a:r>
              <a:rPr lang="sv-SE"/>
              <a:t>Ulf Silvander, Generalsekreterare, Svenskt Friluftsliv</a:t>
            </a:r>
          </a:p>
          <a:p>
            <a:pPr>
              <a:spcBef>
                <a:spcPts val="600"/>
              </a:spcBef>
            </a:pPr>
            <a:r>
              <a:rPr lang="sv-SE"/>
              <a:t>Christiane Dolva Törnberg, Hållbarhetsansvarig, Fjällräven</a:t>
            </a:r>
          </a:p>
          <a:p>
            <a:pPr>
              <a:spcBef>
                <a:spcPts val="600"/>
              </a:spcBef>
            </a:pPr>
            <a:r>
              <a:rPr lang="sv-SE"/>
              <a:t>Maria Johansson, Professor, Lunds Tekniska Högskola</a:t>
            </a:r>
          </a:p>
          <a:p>
            <a:pPr marL="342900" indent="-342900"/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AA4D935E-7C72-4F46-9948-5C068CA564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0199" y="4502989"/>
            <a:ext cx="6030496" cy="1147313"/>
          </a:xfrm>
          <a:solidFill>
            <a:srgbClr val="386612"/>
          </a:solidFill>
        </p:spPr>
        <p:txBody>
          <a:bodyPr/>
          <a:lstStyle/>
          <a:p>
            <a:pPr marL="0" indent="0" fontAlgn="base">
              <a:spcBef>
                <a:spcPts val="600"/>
              </a:spcBef>
              <a:buNone/>
            </a:pPr>
            <a:r>
              <a:rPr lang="sv-SE" sz="1800">
                <a:solidFill>
                  <a:schemeClr val="bg1"/>
                </a:solidFill>
              </a:rPr>
              <a:t>&gt; Stöd för programchefen i arbetet</a:t>
            </a:r>
          </a:p>
          <a:p>
            <a:pPr marL="0" indent="0" fontAlgn="base">
              <a:spcBef>
                <a:spcPts val="600"/>
              </a:spcBef>
              <a:buNone/>
            </a:pPr>
            <a:r>
              <a:rPr lang="sv-SE" sz="1800">
                <a:solidFill>
                  <a:schemeClr val="bg1"/>
                </a:solidFill>
              </a:rPr>
              <a:t>&gt; Ledamöterna är användare av forskningsresultaten</a:t>
            </a:r>
          </a:p>
          <a:p>
            <a:pPr marL="0" indent="0" fontAlgn="base">
              <a:spcBef>
                <a:spcPts val="600"/>
              </a:spcBef>
              <a:buNone/>
            </a:pPr>
            <a:r>
              <a:rPr lang="sv-SE" sz="1800">
                <a:solidFill>
                  <a:schemeClr val="bg1"/>
                </a:solidFill>
              </a:rPr>
              <a:t>&gt; Aktivt användarperspektiv under hela programperioden</a:t>
            </a:r>
          </a:p>
        </p:txBody>
      </p:sp>
    </p:spTree>
    <p:extLst>
      <p:ext uri="{BB962C8B-B14F-4D97-AF65-F5344CB8AC3E}">
        <p14:creationId xmlns:p14="http://schemas.microsoft.com/office/powerpoint/2010/main" val="2230694881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F04C3B-6BF2-2048-B7E2-BDF12A75A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err="1">
                <a:solidFill>
                  <a:schemeClr val="accent1"/>
                </a:solidFill>
              </a:rPr>
              <a:t>Mistra</a:t>
            </a:r>
            <a:r>
              <a:rPr lang="sv-SE" sz="2400">
                <a:solidFill>
                  <a:schemeClr val="accent1"/>
                </a:solidFill>
              </a:rPr>
              <a:t> som finansiär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3BC211C-1A1A-3F4E-BD9C-8744EFACA8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spcBef>
                <a:spcPts val="1200"/>
              </a:spcBef>
            </a:pPr>
            <a:r>
              <a:rPr lang="sv-SE" sz="1800"/>
              <a:t>Stiftelsen för miljöstrategisk forskning (</a:t>
            </a:r>
            <a:r>
              <a:rPr lang="sv-SE" sz="1800" err="1"/>
              <a:t>Mistra</a:t>
            </a:r>
            <a:r>
              <a:rPr lang="sv-SE" sz="1800"/>
              <a:t>), har till ändamål att stödja forskning av strategisk betydelse för en god livsmiljö.</a:t>
            </a:r>
          </a:p>
          <a:p>
            <a:pPr marL="285750" indent="-285750">
              <a:spcBef>
                <a:spcPts val="1200"/>
              </a:spcBef>
            </a:pPr>
            <a:r>
              <a:rPr lang="sv-SE" sz="1800"/>
              <a:t>Ska främja utvecklingen av starka forskningsmiljöer av högsta internationella klass</a:t>
            </a:r>
          </a:p>
          <a:p>
            <a:r>
              <a:rPr lang="sv-SE" sz="1800"/>
              <a:t>Forskningen skall ha betydelse för lösandet av viktiga miljöproblem och för en miljöanpassad samhällsutveckling</a:t>
            </a:r>
          </a:p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1763EDF-E5DC-1649-95CA-A4EA3BF7D7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/>
            <a:r>
              <a:rPr lang="sv-SE" sz="1800"/>
              <a:t>Gränsöverskridande – över ämnesdiscipliner, mellan forskning och övriga samhället</a:t>
            </a:r>
          </a:p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4BBB155-6FF2-024C-B58C-FB80A0F9D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829" y="4381729"/>
            <a:ext cx="2420642" cy="77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31686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A74667-047A-4E4E-ACB4-FCEF114F3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>
                <a:solidFill>
                  <a:schemeClr val="accent1"/>
                </a:solidFill>
              </a:rPr>
              <a:t>Nätverk av forskare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4D6E9A-D2E6-6649-B130-477D4A1D1C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099" y="2234709"/>
            <a:ext cx="7886251" cy="974317"/>
          </a:xfrm>
        </p:spPr>
        <p:txBody>
          <a:bodyPr/>
          <a:lstStyle/>
          <a:p>
            <a:pPr marL="0" indent="0">
              <a:buNone/>
            </a:pPr>
            <a:r>
              <a:rPr lang="sv-SE"/>
              <a:t>Mittuniversitetet leder programmet (programvärd) som genomförs i samarbete med forskare från:</a:t>
            </a:r>
          </a:p>
          <a:p>
            <a:pPr marL="0" indent="0">
              <a:buNone/>
            </a:pPr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E8E53628-8E19-8741-82C2-2B95D0D842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32" y="4839454"/>
            <a:ext cx="855268" cy="100494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787E3516-2DEF-E946-A430-8416874E62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623" y="3380570"/>
            <a:ext cx="875111" cy="939492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841D2F90-7AE6-C340-A07A-E0FB0E38C9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072" y="4938762"/>
            <a:ext cx="852789" cy="852789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C3C8BDBA-0478-9F42-B90D-A4752785C9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265" y="3429000"/>
            <a:ext cx="1050555" cy="842633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12DD4F11-B62E-B249-9605-DDC0B90C4A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03" y="3506597"/>
            <a:ext cx="1341969" cy="637713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2C4B89B2-CDF6-E843-B53B-CB0EC5541B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86" y="3692979"/>
            <a:ext cx="1616165" cy="518583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8EB44DE6-2DF4-284A-BE25-B53CD2B6F9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663" y="4889851"/>
            <a:ext cx="1082549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04384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A03099-53BE-9B44-A20D-41B54599C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>
                <a:solidFill>
                  <a:schemeClr val="accent1"/>
                </a:solidFill>
              </a:rPr>
              <a:t>Samverkan och partners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9D2DDE-8AF2-0E42-B075-7CF7BB8C0C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099" y="1809345"/>
            <a:ext cx="7118781" cy="3618690"/>
          </a:xfrm>
        </p:spPr>
        <p:txBody>
          <a:bodyPr/>
          <a:lstStyle/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r>
              <a:rPr lang="sv-SE"/>
              <a:t>Plus flera specialidrottsförbund, Friluftsfrämjandet, Svenska Turistföreningen, eventarrangörer, kommuner med flera. </a:t>
            </a:r>
          </a:p>
          <a:p>
            <a:pPr marL="0" indent="0">
              <a:buNone/>
            </a:pPr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6AF5A04-D74B-E34D-AA49-501DE813F2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48" y="2567867"/>
            <a:ext cx="3905250" cy="11430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8E1166BF-2333-5C45-98C1-329EBA73BF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98" y="2868461"/>
            <a:ext cx="3219899" cy="60968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7B769AAF-677B-AF43-85BF-0D267B4331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425" y="3884314"/>
            <a:ext cx="647700" cy="7239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2804FCD-75B8-3944-AA0B-912E64F3A1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24" y="4043533"/>
            <a:ext cx="2605227" cy="625254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0FE1542D-E90B-B946-8882-6769C7E8FD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78" y="3777089"/>
            <a:ext cx="2913989" cy="127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39274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45AD3B-9012-4BEC-8B4B-B40B2BA4D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solidFill>
                  <a:srgbClr val="386612"/>
                </a:solidFill>
              </a:rPr>
              <a:t>Samverkan – vårt arbetssätt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9C71A9F1-53CC-4EA2-8F17-87332078DD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" y="2385372"/>
          <a:ext cx="9074372" cy="317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3" r:id="rId3" imgW="2544840" imgH="889920" progId="">
                  <p:embed/>
                </p:oleObj>
              </mc:Choice>
              <mc:Fallback>
                <p:oleObj r:id="rId3" imgW="2544840" imgH="889920" progId="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9C71A9F1-53CC-4EA2-8F17-87332078DD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2385372"/>
                        <a:ext cx="9074372" cy="3175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8561296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0569B02-6C7D-4AB0-B55F-4D7FB82A8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83" y="621340"/>
            <a:ext cx="7912894" cy="652145"/>
          </a:xfrm>
        </p:spPr>
        <p:txBody>
          <a:bodyPr/>
          <a:lstStyle/>
          <a:p>
            <a:r>
              <a:rPr lang="en-US">
                <a:solidFill>
                  <a:srgbClr val="386612"/>
                </a:solidFill>
                <a:cs typeface="Arial"/>
              </a:rPr>
              <a:t>Ta fram kunskap och lösningar</a:t>
            </a:r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2BD44070-E14C-433F-82D9-CDB0B1B08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041" y="1536990"/>
            <a:ext cx="9950809" cy="5599966"/>
          </a:xfrm>
          <a:prstGeom prst="rect">
            <a:avLst/>
          </a:prstGeom>
          <a:noFill/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9E0AE79-512A-422B-9C58-8F028E61ED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78000" y="6356351"/>
            <a:ext cx="1147399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03E0054-DEC3-9142-A52E-E563631B8B81}" type="datetime1">
              <a:rPr lang="sv-SE" smtClean="0"/>
              <a:pPr>
                <a:spcAft>
                  <a:spcPts val="600"/>
                </a:spcAft>
              </a:pPr>
              <a:t>2020-04-21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1169267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F5AF9B-521B-4712-BDD6-0F4C4A496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solidFill>
                  <a:srgbClr val="386612"/>
                </a:solidFill>
                <a:cs typeface="Arial"/>
              </a:rPr>
              <a:t>Hur kan samverkanspartners vara delaktiga?</a:t>
            </a:r>
            <a:endParaRPr lang="sv-SE">
              <a:solidFill>
                <a:srgbClr val="386612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AFE897-DBD8-4A7E-B17D-0409D183B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00" y="2709514"/>
            <a:ext cx="7912894" cy="38369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Ta del av kunskap och lösningar via filmer, blogg, webbsändningar</a:t>
            </a:r>
            <a:endParaRPr lang="sv-SE">
              <a:ea typeface="+mj-lt"/>
              <a:cs typeface="+mj-lt"/>
            </a:endParaRPr>
          </a:p>
          <a:p>
            <a:r>
              <a:rPr lang="sv-SE"/>
              <a:t>Dela resultat och lösningar</a:t>
            </a:r>
          </a:p>
          <a:p>
            <a:r>
              <a:rPr lang="sv-SE"/>
              <a:t>Identifiera utmaningar</a:t>
            </a:r>
            <a:endParaRPr lang="sv-SE">
              <a:ea typeface="+mj-lt"/>
              <a:cs typeface="+mj-lt"/>
            </a:endParaRPr>
          </a:p>
          <a:p>
            <a:r>
              <a:rPr lang="sv-SE"/>
              <a:t>Hitta lösningar och utveckla kunskap</a:t>
            </a:r>
          </a:p>
          <a:p>
            <a:r>
              <a:rPr lang="sv-SE"/>
              <a:t>Starta en rörelse för hållbar utveckling</a:t>
            </a:r>
          </a:p>
          <a:p>
            <a:r>
              <a:rPr lang="sv-SE"/>
              <a:t>Forskare intresserade av att samarbeta</a:t>
            </a:r>
            <a:endParaRPr lang="sv-SE">
              <a:cs typeface="Arial"/>
            </a:endParaRPr>
          </a:p>
          <a:p>
            <a:endParaRPr lang="sv-SE">
              <a:cs typeface="Arial"/>
            </a:endParaRPr>
          </a:p>
          <a:p>
            <a:endParaRPr lang="sv-SE">
              <a:cs typeface="Arial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6AAB050-1686-43F1-85B4-9E04B524B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D08-BA26-2141-829B-20E05084DD29}" type="datetime1">
              <a:rPr lang="sv-SE" smtClean="0"/>
              <a:t>2020-04-21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499939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A8A311C-3608-43BE-A962-9AF655F1B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181" y="2522785"/>
            <a:ext cx="7373700" cy="110795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3600">
                <a:solidFill>
                  <a:schemeClr val="accent1"/>
                </a:solidFill>
                <a:cs typeface="Arial"/>
              </a:rPr>
              <a:t>Vad är det viktigaste du tar med dig från idag?</a:t>
            </a:r>
            <a:endParaRPr lang="sv-SE" sz="3600">
              <a:solidFill>
                <a:schemeClr val="accent1"/>
              </a:solidFill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4C73866-84E6-492E-A5F4-A8B7AAEBC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F26D-55D2-F043-A312-95A6BBD87596}" type="datetime1">
              <a:rPr lang="sv-SE" smtClean="0"/>
              <a:t>2020-04-21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3765162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9CE77C-61A2-4030-9A6A-DC9715E79F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>
                <a:solidFill>
                  <a:srgbClr val="386612"/>
                </a:solidFill>
              </a:rPr>
              <a:t>Spelregler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85C7044-63B0-4DF1-B2CA-4F41ACE350DE}"/>
              </a:ext>
            </a:extLst>
          </p:cNvPr>
          <p:cNvSpPr txBox="1"/>
          <p:nvPr/>
        </p:nvSpPr>
        <p:spPr>
          <a:xfrm>
            <a:off x="1261241" y="3909848"/>
            <a:ext cx="6148552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Mick på när vi pratar, annars avstängd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Frågor i chatten – tålamod</a:t>
            </a:r>
            <a:endParaRPr lang="sv-SE" sz="2400" dirty="0">
              <a:solidFill>
                <a:schemeClr val="bg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ea typeface="+mn-lt"/>
                <a:cs typeface="+mn-lt"/>
              </a:rPr>
              <a:t>Tekniska frågor ring Tony 010-142 86 67</a:t>
            </a:r>
            <a:endParaRPr lang="sv-SE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Delta aktivt</a:t>
            </a:r>
            <a:endParaRPr lang="sv-SE" sz="2400" dirty="0">
              <a:solidFill>
                <a:schemeClr val="bg1"/>
              </a:solidFill>
              <a:cs typeface="Arial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Parkerade frågor</a:t>
            </a:r>
            <a:endParaRPr lang="sv-SE" sz="2400" dirty="0">
              <a:solidFill>
                <a:schemeClr val="bg1"/>
              </a:solidFill>
              <a:cs typeface="Arial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Mötet spelas in</a:t>
            </a:r>
            <a:endParaRPr lang="sv-SE" sz="2400" dirty="0">
              <a:solidFill>
                <a:schemeClr val="bg1"/>
              </a:solidFill>
              <a:cs typeface="Arial"/>
            </a:endParaRP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7260979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3318D7-5D6B-405D-9153-613DF6583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solidFill>
                  <a:schemeClr val="accent1"/>
                </a:solidFill>
                <a:cs typeface="Arial"/>
              </a:rPr>
              <a:t>Idag...</a:t>
            </a:r>
            <a:endParaRPr lang="sv-SE">
              <a:solidFill>
                <a:schemeClr val="accent1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89E7866-1CCC-49AB-A63B-F2E40B11C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 sz="1800" dirty="0">
                <a:ea typeface="+mj-lt"/>
                <a:cs typeface="+mj-lt"/>
              </a:rPr>
              <a:t>Presentation av alla deltagare</a:t>
            </a:r>
            <a:endParaRPr lang="sv-SE" sz="1800" dirty="0">
              <a:cs typeface="Arial"/>
            </a:endParaRPr>
          </a:p>
          <a:p>
            <a:r>
              <a:rPr lang="sv-SE" sz="1800" dirty="0">
                <a:ea typeface="+mj-lt"/>
                <a:cs typeface="+mj-lt"/>
              </a:rPr>
              <a:t>Vad är </a:t>
            </a:r>
            <a:r>
              <a:rPr lang="sv-SE" sz="1800" dirty="0" err="1">
                <a:ea typeface="+mj-lt"/>
                <a:cs typeface="+mj-lt"/>
              </a:rPr>
              <a:t>Mistra</a:t>
            </a:r>
            <a:r>
              <a:rPr lang="sv-SE" sz="1800" dirty="0">
                <a:ea typeface="+mj-lt"/>
                <a:cs typeface="+mj-lt"/>
              </a:rPr>
              <a:t> Sport &amp; </a:t>
            </a:r>
            <a:r>
              <a:rPr lang="sv-SE" sz="1800" dirty="0" err="1">
                <a:ea typeface="+mj-lt"/>
                <a:cs typeface="+mj-lt"/>
              </a:rPr>
              <a:t>Outdoors</a:t>
            </a:r>
            <a:r>
              <a:rPr lang="sv-SE" sz="1800" dirty="0">
                <a:ea typeface="+mj-lt"/>
                <a:cs typeface="+mj-lt"/>
              </a:rPr>
              <a:t> och vårt arbetssätt? </a:t>
            </a:r>
          </a:p>
          <a:p>
            <a:r>
              <a:rPr lang="sv-SE" sz="1800" dirty="0">
                <a:ea typeface="+mj-lt"/>
                <a:cs typeface="+mj-lt"/>
              </a:rPr>
              <a:t>Frågor och svar kring forskningsteman och kommunikation </a:t>
            </a:r>
            <a:endParaRPr lang="sv-SE" sz="1800" dirty="0">
              <a:cs typeface="Arial"/>
            </a:endParaRPr>
          </a:p>
          <a:p>
            <a:r>
              <a:rPr lang="sv-SE" sz="1800" dirty="0">
                <a:ea typeface="+mj-lt"/>
                <a:cs typeface="+mj-lt"/>
              </a:rPr>
              <a:t>Ge inspel till utmaningar </a:t>
            </a:r>
          </a:p>
          <a:p>
            <a:pPr marL="0" indent="0">
              <a:buNone/>
            </a:pPr>
            <a:r>
              <a:rPr lang="sv-SE" sz="1800" i="1" dirty="0">
                <a:cs typeface="Arial"/>
              </a:rPr>
              <a:t>Bensträckare</a:t>
            </a:r>
          </a:p>
          <a:p>
            <a:r>
              <a:rPr lang="sv-SE" sz="1800" dirty="0">
                <a:ea typeface="+mj-lt"/>
                <a:cs typeface="+mj-lt"/>
              </a:rPr>
              <a:t>Hur kan samverkanspartners vara delaktiga? </a:t>
            </a:r>
            <a:endParaRPr lang="sv-SE" sz="1800" dirty="0">
              <a:cs typeface="Arial"/>
            </a:endParaRPr>
          </a:p>
          <a:p>
            <a:r>
              <a:rPr lang="sv-SE" sz="1800" dirty="0">
                <a:ea typeface="+mj-lt"/>
                <a:cs typeface="+mj-lt"/>
              </a:rPr>
              <a:t>Några röster om </a:t>
            </a:r>
            <a:r>
              <a:rPr lang="sv-SE" sz="1800" dirty="0" err="1">
                <a:ea typeface="+mj-lt"/>
                <a:cs typeface="+mj-lt"/>
              </a:rPr>
              <a:t>Mistra</a:t>
            </a:r>
            <a:r>
              <a:rPr lang="sv-SE" sz="1800" dirty="0">
                <a:ea typeface="+mj-lt"/>
                <a:cs typeface="+mj-lt"/>
              </a:rPr>
              <a:t> Sport &amp; </a:t>
            </a:r>
            <a:r>
              <a:rPr lang="sv-SE" sz="1800" dirty="0" err="1">
                <a:ea typeface="+mj-lt"/>
                <a:cs typeface="+mj-lt"/>
              </a:rPr>
              <a:t>Outdoors</a:t>
            </a:r>
            <a:r>
              <a:rPr lang="sv-SE" sz="1800" dirty="0">
                <a:ea typeface="+mj-lt"/>
                <a:cs typeface="+mj-lt"/>
              </a:rPr>
              <a:t> </a:t>
            </a:r>
            <a:endParaRPr lang="sv-SE" sz="1800" dirty="0">
              <a:cs typeface="Arial"/>
            </a:endParaRPr>
          </a:p>
          <a:p>
            <a:r>
              <a:rPr lang="sv-SE" sz="1800" dirty="0">
                <a:ea typeface="+mj-lt"/>
                <a:cs typeface="+mj-lt"/>
              </a:rPr>
              <a:t>Corona - behöver vi göra något redan nu?</a:t>
            </a:r>
          </a:p>
          <a:p>
            <a:r>
              <a:rPr lang="sv-SE" sz="1800" dirty="0">
                <a:ea typeface="+mj-lt"/>
                <a:cs typeface="+mj-lt"/>
              </a:rPr>
              <a:t>Vad händer framöver? </a:t>
            </a:r>
            <a:endParaRPr lang="sv-SE" dirty="0"/>
          </a:p>
          <a:p>
            <a:endParaRPr lang="sv-SE" dirty="0">
              <a:cs typeface="Arial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59A44F-7110-46D4-B54B-826BAE447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D08-BA26-2141-829B-20E05084DD29}" type="datetime1">
              <a:rPr lang="sv-SE" smtClean="0"/>
              <a:t>2020-04-21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4373222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ABECA6-8B68-493A-9A34-E10A664F3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solidFill>
                  <a:srgbClr val="386612"/>
                </a:solidFill>
              </a:rPr>
              <a:t>Vem är du?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9E9ABAD-AF33-4425-AF73-CDAA65D03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Vad ser du mest fram emot med programmet?</a:t>
            </a:r>
          </a:p>
          <a:p>
            <a:r>
              <a:rPr lang="sv-SE">
                <a:cs typeface="Arial"/>
              </a:rPr>
              <a:t>Vad är du mest nyfiken på i </a:t>
            </a:r>
            <a:r>
              <a:rPr lang="sv-SE" err="1">
                <a:cs typeface="Arial"/>
              </a:rPr>
              <a:t>Mistra</a:t>
            </a:r>
            <a:r>
              <a:rPr lang="sv-SE">
                <a:cs typeface="Arial"/>
              </a:rPr>
              <a:t> Sport &amp; </a:t>
            </a:r>
            <a:r>
              <a:rPr lang="sv-SE" err="1">
                <a:cs typeface="Arial"/>
              </a:rPr>
              <a:t>Outdoors</a:t>
            </a:r>
            <a:r>
              <a:rPr lang="sv-SE">
                <a:cs typeface="Arial"/>
              </a:rPr>
              <a:t>?</a:t>
            </a:r>
          </a:p>
          <a:p>
            <a:endParaRPr lang="sv-SE">
              <a:cs typeface="Arial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6937418-04BA-46B5-9E74-FE2E3667F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D08-BA26-2141-829B-20E05084DD29}" type="datetime1">
              <a:rPr lang="sv-SE" smtClean="0"/>
              <a:t>2020-04-21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8957583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2BD577-9C64-0048-88BA-21D42C0E8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err="1">
                <a:solidFill>
                  <a:schemeClr val="accent1"/>
                </a:solidFill>
              </a:rPr>
              <a:t>Mistra</a:t>
            </a:r>
            <a:r>
              <a:rPr lang="en-US" sz="2400">
                <a:solidFill>
                  <a:schemeClr val="accent1"/>
                </a:solidFill>
              </a:rPr>
              <a:t> Sport &amp; Outdoors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6DD670-9D7E-2B43-9BA8-7CE2DEBBA0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100" y="2234710"/>
            <a:ext cx="4447918" cy="2847430"/>
          </a:xfrm>
        </p:spPr>
        <p:txBody>
          <a:bodyPr/>
          <a:lstStyle/>
          <a:p>
            <a:pPr marL="342900" indent="-342900"/>
            <a:r>
              <a:rPr lang="sv-SE"/>
              <a:t>Forsknings- och samverkansprogram kring idrott, friluftsliv och miljö. </a:t>
            </a:r>
          </a:p>
          <a:p>
            <a:pPr marL="342900" indent="-342900"/>
            <a:r>
              <a:rPr lang="sv-SE"/>
              <a:t>Forskningen tillsammans med organisationer, företag och myndigheter inom idrott, friluftsliv och miljö skapar ny kunskap och lösningar för en hållbar utveckling. </a:t>
            </a:r>
          </a:p>
          <a:p>
            <a:endParaRPr lang="sv-SE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79EDE16-E3F7-B842-9C83-F9CAEA63C9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" t="7244" r="27508" b="5476"/>
          <a:stretch/>
        </p:blipFill>
        <p:spPr>
          <a:xfrm>
            <a:off x="5073716" y="2234709"/>
            <a:ext cx="3518636" cy="2847430"/>
          </a:xfrm>
        </p:spPr>
      </p:pic>
    </p:spTree>
    <p:extLst>
      <p:ext uri="{BB962C8B-B14F-4D97-AF65-F5344CB8AC3E}">
        <p14:creationId xmlns:p14="http://schemas.microsoft.com/office/powerpoint/2010/main" val="2004595845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err="1">
                <a:solidFill>
                  <a:schemeClr val="accent1"/>
                </a:solidFill>
              </a:rPr>
              <a:t>Mistra</a:t>
            </a:r>
            <a:r>
              <a:rPr lang="en-US" sz="2400">
                <a:solidFill>
                  <a:schemeClr val="accent1"/>
                </a:solidFill>
              </a:rPr>
              <a:t> Sport &amp; Outdoors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April 2020 – mars 2024</a:t>
            </a:r>
          </a:p>
          <a:p>
            <a:r>
              <a:rPr lang="sv-SE"/>
              <a:t>7 universitet/högskolor</a:t>
            </a:r>
          </a:p>
          <a:p>
            <a:r>
              <a:rPr lang="sv-SE"/>
              <a:t>5+18 partners</a:t>
            </a:r>
          </a:p>
          <a:p>
            <a:r>
              <a:rPr lang="sv-SE"/>
              <a:t>25 forskare, 6 post-</a:t>
            </a:r>
            <a:r>
              <a:rPr lang="sv-SE" err="1"/>
              <a:t>doc</a:t>
            </a:r>
            <a:r>
              <a:rPr lang="sv-SE"/>
              <a:t>, 8 doktorander</a:t>
            </a:r>
          </a:p>
          <a:p>
            <a:r>
              <a:rPr lang="sv-SE"/>
              <a:t>Programchef, samverkansledare, kommunikatör, administratör</a:t>
            </a:r>
          </a:p>
          <a:p>
            <a:r>
              <a:rPr lang="sv-SE"/>
              <a:t>Totalt 70 miljoner kr under fyra år (</a:t>
            </a:r>
            <a:r>
              <a:rPr lang="sv-SE" err="1"/>
              <a:t>Mistra</a:t>
            </a:r>
            <a:r>
              <a:rPr lang="sv-SE"/>
              <a:t> 54 mkr, partners 16 mkr)</a:t>
            </a:r>
          </a:p>
          <a:p>
            <a:r>
              <a:rPr lang="sv-SE"/>
              <a:t>Möjlighet till finansiering i ytterligare fyra år</a:t>
            </a:r>
          </a:p>
          <a:p>
            <a:endParaRPr lang="sv-SE"/>
          </a:p>
          <a:p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261" y="1540801"/>
            <a:ext cx="2642733" cy="213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57042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>
                <a:solidFill>
                  <a:schemeClr val="accent1"/>
                </a:solidFill>
              </a:rPr>
              <a:t>Långsiktiga mål (2028)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9100" y="2541069"/>
            <a:ext cx="7912894" cy="3051209"/>
          </a:xfrm>
        </p:spPr>
        <p:txBody>
          <a:bodyPr/>
          <a:lstStyle/>
          <a:p>
            <a:pPr marL="0" indent="0">
              <a:buNone/>
            </a:pPr>
            <a:r>
              <a:rPr lang="sv-SE"/>
              <a:t>Tillsammans ska vi:</a:t>
            </a:r>
          </a:p>
          <a:p>
            <a:pPr marL="457200" indent="-457200">
              <a:buFont typeface="+mj-lt"/>
              <a:buAutoNum type="arabicPeriod"/>
            </a:pPr>
            <a:r>
              <a:rPr lang="sv-SE"/>
              <a:t>Skapa världsledande forskning för att hitta och genomföra hållbara lösningar i praktiken </a:t>
            </a:r>
          </a:p>
          <a:p>
            <a:pPr marL="457200" indent="-457200">
              <a:buFont typeface="+mj-lt"/>
              <a:buAutoNum type="arabicPeriod"/>
            </a:pPr>
            <a:r>
              <a:rPr lang="sv-SE"/>
              <a:t>Starta en rörelse för en hållbar utveckling</a:t>
            </a:r>
          </a:p>
          <a:p>
            <a:pPr marL="457200" indent="-457200">
              <a:buFont typeface="+mj-lt"/>
              <a:buAutoNum type="arabicPeriod"/>
            </a:pPr>
            <a:r>
              <a:rPr lang="sv-SE"/>
              <a:t>Verka för att etablera ett nätverksbaserat utvecklingscenter för hållbara lösningar</a:t>
            </a:r>
          </a:p>
          <a:p>
            <a:pPr marL="0" indent="0">
              <a:buNone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1857323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C01252-2C30-8943-B548-1D937B14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1" y="1542416"/>
            <a:ext cx="7886249" cy="631441"/>
          </a:xfrm>
        </p:spPr>
        <p:txBody>
          <a:bodyPr/>
          <a:lstStyle/>
          <a:p>
            <a:r>
              <a:rPr lang="sv-SE">
                <a:solidFill>
                  <a:schemeClr val="accent1"/>
                </a:solidFill>
              </a:rPr>
              <a:t>”Ett forskningsprogram om idrott, friluftsliv och miljö”</a:t>
            </a:r>
            <a:br>
              <a:rPr lang="sv-SE">
                <a:solidFill>
                  <a:schemeClr val="accent1"/>
                </a:solidFill>
              </a:rPr>
            </a:b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FB00AAB-3423-D04B-AA8C-5EF68CD443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101" y="2371768"/>
            <a:ext cx="3885300" cy="2018581"/>
          </a:xfrm>
        </p:spPr>
        <p:txBody>
          <a:bodyPr/>
          <a:lstStyle/>
          <a:p>
            <a:pPr marL="0" indent="0">
              <a:buNone/>
            </a:pPr>
            <a:r>
              <a:rPr lang="sv-SE" sz="1800" b="1" err="1"/>
              <a:t>Mistras</a:t>
            </a:r>
            <a:r>
              <a:rPr lang="sv-SE" sz="1800" b="1"/>
              <a:t> utlysning</a:t>
            </a:r>
            <a:r>
              <a:rPr lang="sv-SE" sz="1800"/>
              <a:t>: </a:t>
            </a:r>
            <a:r>
              <a:rPr lang="sv-SE" sz="1800" i="1"/>
              <a:t>”Programmet ska vidareutveckla kunskapen om och förståelsen för hållbarhet i relation till idrott och friluftsliv och i betydande omfattning bidra till minskad negativ miljöpåverkan och till en hållbar samhällsomvandling.”</a:t>
            </a:r>
          </a:p>
          <a:p>
            <a:pPr marL="0" indent="0">
              <a:buNone/>
            </a:pPr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6527DA6-AD46-7741-9E50-A965E63CF0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401" y="2487975"/>
            <a:ext cx="3630950" cy="1786165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930870" y="4961302"/>
            <a:ext cx="7282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>
                <a:solidFill>
                  <a:schemeClr val="accent1"/>
                </a:solidFill>
              </a:rPr>
              <a:t>&gt;&gt;</a:t>
            </a:r>
            <a:r>
              <a:rPr lang="sv-SE" sz="2000" b="1"/>
              <a:t> ”</a:t>
            </a:r>
            <a:r>
              <a:rPr lang="sv-SE" sz="2000" b="1" i="1"/>
              <a:t>Vi tar utgångspunkt i miljöutmaningarna för att finna lösningar som bidrar till en ökad hållbarhet</a:t>
            </a:r>
            <a:r>
              <a:rPr lang="sv-SE" sz="2000" b="1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651827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EA67A1-C9A6-8B4A-8AC7-124CE91D0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>
                <a:solidFill>
                  <a:schemeClr val="accent1"/>
                </a:solidFill>
              </a:rPr>
              <a:t>Sex forskningsteman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B05FC5-B846-8640-A7DF-9CA1C2669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101" y="2194561"/>
            <a:ext cx="5323127" cy="318268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/>
              <a:t>Kunskap och omvandling </a:t>
            </a:r>
          </a:p>
          <a:p>
            <a:pPr marL="457200" indent="-457200">
              <a:buFont typeface="+mj-lt"/>
              <a:buAutoNum type="arabicPeriod"/>
            </a:pPr>
            <a:r>
              <a:rPr lang="sv-SE"/>
              <a:t>Hållbara transportlösningar </a:t>
            </a:r>
          </a:p>
          <a:p>
            <a:pPr marL="457200" indent="-457200">
              <a:buFont typeface="+mj-lt"/>
              <a:buAutoNum type="arabicPeriod"/>
            </a:pPr>
            <a:r>
              <a:rPr lang="sv-SE"/>
              <a:t>Hållbar användning av mark och vatten </a:t>
            </a:r>
          </a:p>
          <a:p>
            <a:pPr marL="457200" indent="-457200">
              <a:buFont typeface="+mj-lt"/>
              <a:buAutoNum type="arabicPeriod"/>
            </a:pPr>
            <a:r>
              <a:rPr lang="sv-SE"/>
              <a:t>Material och hållbar utrustning </a:t>
            </a:r>
          </a:p>
          <a:p>
            <a:pPr marL="457200" indent="-457200">
              <a:buFont typeface="+mj-lt"/>
              <a:buAutoNum type="arabicPeriod"/>
            </a:pPr>
            <a:r>
              <a:rPr lang="sv-SE"/>
              <a:t>Hållbara evenemang </a:t>
            </a:r>
          </a:p>
          <a:p>
            <a:pPr marL="457200" indent="-457200">
              <a:buFont typeface="+mj-lt"/>
              <a:buAutoNum type="arabicPeriod"/>
            </a:pPr>
            <a:r>
              <a:rPr lang="sv-SE"/>
              <a:t>Beteenden, styrmedel och utveckling </a:t>
            </a:r>
          </a:p>
          <a:p>
            <a:endParaRPr lang="sv-SE"/>
          </a:p>
        </p:txBody>
      </p:sp>
      <p:pic>
        <p:nvPicPr>
          <p:cNvPr id="6" name="Platshållare för innehåll 10">
            <a:extLst>
              <a:ext uri="{FF2B5EF4-FFF2-40B4-BE49-F238E27FC236}">
                <a16:creationId xmlns:a16="http://schemas.microsoft.com/office/drawing/2014/main" id="{00624AD0-7EDB-7C47-83B3-122488A32B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000" y="2330033"/>
            <a:ext cx="1428426" cy="803489"/>
          </a:xfrm>
        </p:spPr>
      </p:pic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23A66E4-92D4-FE40-A8E6-1E7C25508B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001" y="3218830"/>
            <a:ext cx="1428425" cy="803489"/>
          </a:xfrm>
          <a:prstGeom prst="rect">
            <a:avLst/>
          </a:prstGeom>
        </p:spPr>
      </p:pic>
      <p:pic>
        <p:nvPicPr>
          <p:cNvPr id="8" name="Platshållare för innehåll 8">
            <a:extLst>
              <a:ext uri="{FF2B5EF4-FFF2-40B4-BE49-F238E27FC236}">
                <a16:creationId xmlns:a16="http://schemas.microsoft.com/office/drawing/2014/main" id="{2F554942-8ACA-7541-A770-D32CBDC769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000" y="4101766"/>
            <a:ext cx="1428426" cy="803489"/>
          </a:xfrm>
          <a:prstGeom prst="rect">
            <a:avLst/>
          </a:prstGeom>
        </p:spPr>
      </p:pic>
      <p:pic>
        <p:nvPicPr>
          <p:cNvPr id="9" name="Platshållare för innehåll 6">
            <a:extLst>
              <a:ext uri="{FF2B5EF4-FFF2-40B4-BE49-F238E27FC236}">
                <a16:creationId xmlns:a16="http://schemas.microsoft.com/office/drawing/2014/main" id="{17475EFB-3E21-6648-94C4-7F63DE84D2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606" y="2330033"/>
            <a:ext cx="1428425" cy="803489"/>
          </a:xfrm>
          <a:prstGeom prst="rect">
            <a:avLst/>
          </a:prstGeom>
        </p:spPr>
      </p:pic>
      <p:pic>
        <p:nvPicPr>
          <p:cNvPr id="10" name="Platshållare för innehåll 8">
            <a:extLst>
              <a:ext uri="{FF2B5EF4-FFF2-40B4-BE49-F238E27FC236}">
                <a16:creationId xmlns:a16="http://schemas.microsoft.com/office/drawing/2014/main" id="{DFD44D5C-7430-2444-9136-80C4A0E49A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606" y="3218830"/>
            <a:ext cx="1428425" cy="803489"/>
          </a:xfrm>
          <a:prstGeom prst="rect">
            <a:avLst/>
          </a:prstGeom>
        </p:spPr>
      </p:pic>
      <p:pic>
        <p:nvPicPr>
          <p:cNvPr id="11" name="Platshållare för innehåll 6">
            <a:extLst>
              <a:ext uri="{FF2B5EF4-FFF2-40B4-BE49-F238E27FC236}">
                <a16:creationId xmlns:a16="http://schemas.microsoft.com/office/drawing/2014/main" id="{CAEDF306-B024-C845-BF27-02F00D8BB3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606" y="4101766"/>
            <a:ext cx="1428426" cy="80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33791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-tema">
  <a:themeElements>
    <a:clrScheme name="Egen 1">
      <a:dk1>
        <a:srgbClr val="000000"/>
      </a:dk1>
      <a:lt1>
        <a:srgbClr val="FFFFFF"/>
      </a:lt1>
      <a:dk2>
        <a:srgbClr val="242852"/>
      </a:dk2>
      <a:lt2>
        <a:srgbClr val="FFFFFF"/>
      </a:lt2>
      <a:accent1>
        <a:srgbClr val="386612"/>
      </a:accent1>
      <a:accent2>
        <a:srgbClr val="2C4C34"/>
      </a:accent2>
      <a:accent3>
        <a:srgbClr val="D0ECBD"/>
      </a:accent3>
      <a:accent4>
        <a:srgbClr val="797979"/>
      </a:accent4>
      <a:accent5>
        <a:srgbClr val="424242"/>
      </a:accent5>
      <a:accent6>
        <a:srgbClr val="D5D5D5"/>
      </a:accent6>
      <a:hlink>
        <a:srgbClr val="9454C3"/>
      </a:hlink>
      <a:folHlink>
        <a:srgbClr val="3EBBF0"/>
      </a:folHlink>
    </a:clrScheme>
    <a:fontScheme name="PP Mittuniversite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984D4EA-D191-2C41-822E-382A6A45F584}" vid="{A1E468D5-7674-6B4A-B274-F06831505C98}"/>
    </a:ext>
  </a:ext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A14EA5B7745F940941B9A1F1EF8237B" ma:contentTypeVersion="7" ma:contentTypeDescription="Skapa ett nytt dokument." ma:contentTypeScope="" ma:versionID="fa7409b2d8a57741d5248e711b9923b0">
  <xsd:schema xmlns:xsd="http://www.w3.org/2001/XMLSchema" xmlns:xs="http://www.w3.org/2001/XMLSchema" xmlns:p="http://schemas.microsoft.com/office/2006/metadata/properties" xmlns:ns2="6cf93997-f019-43be-a35e-2e906ca2f13d" targetNamespace="http://schemas.microsoft.com/office/2006/metadata/properties" ma:root="true" ma:fieldsID="6f560f54783ae74fca48c6b1340f3b7c" ns2:_="">
    <xsd:import namespace="6cf93997-f019-43be-a35e-2e906ca2f1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f93997-f019-43be-a35e-2e906ca2f1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2FC231-37E0-4841-AE79-56BCCA3628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95BFC0-3A7C-4A56-96CC-214C163EE7A7}">
  <ds:schemaRefs>
    <ds:schemaRef ds:uri="http://schemas.microsoft.com/office/2006/documentManagement/types"/>
    <ds:schemaRef ds:uri="6cf93997-f019-43be-a35e-2e906ca2f13d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3B4535D-DC4B-4805-9725-7202F451587A}">
  <ds:schemaRefs>
    <ds:schemaRef ds:uri="6cf93997-f019-43be-a35e-2e906ca2f13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515</Words>
  <Application>Microsoft Office PowerPoint</Application>
  <PresentationFormat>Bildspel på skärmen (4:3)</PresentationFormat>
  <Paragraphs>102</Paragraphs>
  <Slides>18</Slides>
  <Notes>5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Serverprogram för OLE-inbäddning</vt:lpstr>
      </vt:variant>
      <vt:variant>
        <vt:i4>0</vt:i4>
      </vt:variant>
      <vt:variant>
        <vt:lpstr>Bildrubriker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Office-tema</vt:lpstr>
      <vt:lpstr>Anpassad formgivning</vt:lpstr>
      <vt:lpstr>Mistra Sport &amp; Outdoors</vt:lpstr>
      <vt:lpstr>Spelregler</vt:lpstr>
      <vt:lpstr>Idag...</vt:lpstr>
      <vt:lpstr>Vem är du? </vt:lpstr>
      <vt:lpstr>Mistra Sport &amp; Outdoors</vt:lpstr>
      <vt:lpstr>Mistra Sport &amp; Outdoors</vt:lpstr>
      <vt:lpstr>Långsiktiga mål (2028)</vt:lpstr>
      <vt:lpstr>”Ett forskningsprogram om idrott, friluftsliv och miljö” </vt:lpstr>
      <vt:lpstr>Sex forskningsteman</vt:lpstr>
      <vt:lpstr>Samverkan</vt:lpstr>
      <vt:lpstr>Styrelsen</vt:lpstr>
      <vt:lpstr>Mistra som finansiär</vt:lpstr>
      <vt:lpstr>Nätverk av forskare</vt:lpstr>
      <vt:lpstr>Samverkan och partners</vt:lpstr>
      <vt:lpstr>Samverkan – vårt arbetssätt</vt:lpstr>
      <vt:lpstr>Ta fram kunskap och lösningar</vt:lpstr>
      <vt:lpstr>Hur kan samverkanspartners vara delaktiga?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Mistra Sport and Outdoors</dc:title>
  <dc:creator>Eliasson, Matilda</dc:creator>
  <cp:lastModifiedBy>Frimodig, Christina</cp:lastModifiedBy>
  <cp:revision>7</cp:revision>
  <cp:lastPrinted>2015-05-26T13:42:18Z</cp:lastPrinted>
  <dcterms:created xsi:type="dcterms:W3CDTF">2020-02-10T10:34:03Z</dcterms:created>
  <dcterms:modified xsi:type="dcterms:W3CDTF">2020-04-21T10:05:52Z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0x0101009A14EA5B7745F940941B9A1F1EF8237B</vt:lpwstr>
  </property>
</Properties>
</file>